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330" r:id="rId2"/>
    <p:sldId id="331" r:id="rId3"/>
    <p:sldId id="318" r:id="rId4"/>
    <p:sldId id="332" r:id="rId5"/>
    <p:sldId id="333" r:id="rId6"/>
  </p:sldIdLst>
  <p:sldSz cx="12192000" cy="6858000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74" userDrawn="1">
          <p15:clr>
            <a:srgbClr val="A4A3A4"/>
          </p15:clr>
        </p15:guide>
        <p15:guide id="2" pos="7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ik Seslef" initials="JS" lastIdx="2" clrIdx="0">
    <p:extLst>
      <p:ext uri="{19B8F6BF-5375-455C-9EA6-DF929625EA0E}">
        <p15:presenceInfo xmlns:p15="http://schemas.microsoft.com/office/powerpoint/2012/main" userId="S-1-5-21-3959678078-3100976062-2067545247-19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4371"/>
    <a:srgbClr val="29B3BE"/>
    <a:srgbClr val="000000"/>
    <a:srgbClr val="080808"/>
    <a:srgbClr val="646464"/>
    <a:srgbClr val="E5E5E5"/>
    <a:srgbClr val="21314D"/>
    <a:srgbClr val="00C6D7"/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474" y="102"/>
      </p:cViewPr>
      <p:guideLst>
        <p:guide orient="horz" pos="3874"/>
        <p:guide pos="73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7C089-BC86-42D7-A9A5-43EE023F5186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DC103-88C6-4A91-89AC-D55BE057E0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08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7A8F-7E98-4F17-A1A7-72AA32F77459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4ED3-F7B7-43F0-B39D-E0B64D2297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73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4ED3-F7B7-43F0-B39D-E0B64D22970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1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131E1-4F42-4D14-B154-3CCCB41844C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204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1-2 projekter realiseres</a:t>
            </a:r>
            <a:r>
              <a:rPr lang="da-DK" baseline="0" dirty="0" smtClean="0"/>
              <a:t> årligt. Løbende rul på 25 projekter.</a:t>
            </a:r>
          </a:p>
          <a:p>
            <a:r>
              <a:rPr lang="da-DK" baseline="0" dirty="0" smtClean="0"/>
              <a:t>Mage projekter er også en del af historien i kommunen.</a:t>
            </a:r>
          </a:p>
          <a:p>
            <a:r>
              <a:rPr lang="da-DK" dirty="0" smtClean="0"/>
              <a:t>Mange langvarige</a:t>
            </a:r>
            <a:r>
              <a:rPr lang="da-DK" baseline="0" dirty="0" smtClean="0"/>
              <a:t> faser, mange lodsejere, mange holdninger og meninger, mange krav løbende ændrer sig, komplekst/kaos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5B37-DDC1-485E-893D-F00455FBAF4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88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4ED3-F7B7-43F0-B39D-E0B64D22970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7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" titl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0" y="252000"/>
            <a:ext cx="11689200" cy="1870272"/>
          </a:xfrm>
          <a:prstGeom prst="rect">
            <a:avLst/>
          </a:prstGeom>
        </p:spPr>
      </p:pic>
      <p:sp>
        <p:nvSpPr>
          <p:cNvPr id="8" name="BaggrundBillede" descr="Baggrundsfarve" title="Baggrundsfarve"/>
          <p:cNvSpPr>
            <a:spLocks noChangeArrowheads="1"/>
          </p:cNvSpPr>
          <p:nvPr userDrawn="1"/>
        </p:nvSpPr>
        <p:spPr bwMode="auto">
          <a:xfrm>
            <a:off x="252000" y="251999"/>
            <a:ext cx="11689200" cy="5364000"/>
          </a:xfrm>
          <a:custGeom>
            <a:avLst/>
            <a:gdLst>
              <a:gd name="connsiteX0" fmla="*/ 0 w 8640000"/>
              <a:gd name="connsiteY0" fmla="*/ 0 h 5364000"/>
              <a:gd name="connsiteX1" fmla="*/ 8640000 w 8640000"/>
              <a:gd name="connsiteY1" fmla="*/ 0 h 5364000"/>
              <a:gd name="connsiteX2" fmla="*/ 8640000 w 8640000"/>
              <a:gd name="connsiteY2" fmla="*/ 5364000 h 5364000"/>
              <a:gd name="connsiteX3" fmla="*/ 0 w 8640000"/>
              <a:gd name="connsiteY3" fmla="*/ 5364000 h 5364000"/>
              <a:gd name="connsiteX4" fmla="*/ 0 w 8640000"/>
              <a:gd name="connsiteY4" fmla="*/ 0 h 5364000"/>
              <a:gd name="connsiteX0" fmla="*/ 0 w 8642382"/>
              <a:gd name="connsiteY0" fmla="*/ 0 h 5364000"/>
              <a:gd name="connsiteX1" fmla="*/ 8642382 w 8642382"/>
              <a:gd name="connsiteY1" fmla="*/ 1831181 h 5364000"/>
              <a:gd name="connsiteX2" fmla="*/ 8640000 w 8642382"/>
              <a:gd name="connsiteY2" fmla="*/ 5364000 h 5364000"/>
              <a:gd name="connsiteX3" fmla="*/ 0 w 8642382"/>
              <a:gd name="connsiteY3" fmla="*/ 5364000 h 5364000"/>
              <a:gd name="connsiteX4" fmla="*/ 0 w 8642382"/>
              <a:gd name="connsiteY4" fmla="*/ 0 h 5364000"/>
              <a:gd name="connsiteX0" fmla="*/ 0 w 8642382"/>
              <a:gd name="connsiteY0" fmla="*/ 0 h 5364000"/>
              <a:gd name="connsiteX1" fmla="*/ 8642382 w 8642382"/>
              <a:gd name="connsiteY1" fmla="*/ 1821656 h 5364000"/>
              <a:gd name="connsiteX2" fmla="*/ 8640000 w 8642382"/>
              <a:gd name="connsiteY2" fmla="*/ 5364000 h 5364000"/>
              <a:gd name="connsiteX3" fmla="*/ 0 w 8642382"/>
              <a:gd name="connsiteY3" fmla="*/ 5364000 h 5364000"/>
              <a:gd name="connsiteX4" fmla="*/ 0 w 8642382"/>
              <a:gd name="connsiteY4" fmla="*/ 0 h 5364000"/>
              <a:gd name="connsiteX0" fmla="*/ 0 w 8640000"/>
              <a:gd name="connsiteY0" fmla="*/ 0 h 5364000"/>
              <a:gd name="connsiteX1" fmla="*/ 8640000 w 8640000"/>
              <a:gd name="connsiteY1" fmla="*/ 1821656 h 5364000"/>
              <a:gd name="connsiteX2" fmla="*/ 8640000 w 8640000"/>
              <a:gd name="connsiteY2" fmla="*/ 5364000 h 5364000"/>
              <a:gd name="connsiteX3" fmla="*/ 0 w 8640000"/>
              <a:gd name="connsiteY3" fmla="*/ 5364000 h 5364000"/>
              <a:gd name="connsiteX4" fmla="*/ 0 w 8640000"/>
              <a:gd name="connsiteY4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34224 w 8640000"/>
              <a:gd name="connsiteY2" fmla="*/ 1852917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53548 w 8640000"/>
              <a:gd name="connsiteY1" fmla="*/ 1134457 h 5364000"/>
              <a:gd name="connsiteX2" fmla="*/ 8634224 w 8640000"/>
              <a:gd name="connsiteY2" fmla="*/ 1852917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53548 w 8640000"/>
              <a:gd name="connsiteY1" fmla="*/ 1134457 h 5364000"/>
              <a:gd name="connsiteX2" fmla="*/ 8634224 w 8640000"/>
              <a:gd name="connsiteY2" fmla="*/ 1852917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000" h="5364000">
                <a:moveTo>
                  <a:pt x="0" y="0"/>
                </a:moveTo>
                <a:cubicBezTo>
                  <a:pt x="1894630" y="258201"/>
                  <a:pt x="1932851" y="380956"/>
                  <a:pt x="4053548" y="1134457"/>
                </a:cubicBezTo>
                <a:cubicBezTo>
                  <a:pt x="5880723" y="1846123"/>
                  <a:pt x="7010884" y="2036601"/>
                  <a:pt x="8634224" y="1852917"/>
                </a:cubicBezTo>
                <a:cubicBezTo>
                  <a:pt x="8636149" y="3023278"/>
                  <a:pt x="8638075" y="4193639"/>
                  <a:pt x="8640000" y="5364000"/>
                </a:cubicBezTo>
                <a:lnTo>
                  <a:pt x="0" y="536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itel" descr="Forsidetitel" title="Forsidetitel"/>
          <p:cNvSpPr>
            <a:spLocks noGrp="1"/>
          </p:cNvSpPr>
          <p:nvPr>
            <p:ph type="title"/>
          </p:nvPr>
        </p:nvSpPr>
        <p:spPr>
          <a:xfrm>
            <a:off x="756000" y="2304000"/>
            <a:ext cx="10681200" cy="280800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6" name="BoelgerHvid" descr="Hvid bølgegrafik" title="Hvid bølgegrafi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2000"/>
            <a:ext cx="11689200" cy="21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Logo" titl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20C4-F8C7-468A-B641-044B7683AED0}" type="datetimeFigureOut">
              <a:rPr lang="da-DK" smtClean="0"/>
              <a:t>06-11-2023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C395-A5F8-469D-8AFB-25C09C9743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890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Solid" descr="Baggrundsfarve" title="Baggrundsfarve"/>
          <p:cNvSpPr>
            <a:spLocks noChangeArrowheads="1"/>
          </p:cNvSpPr>
          <p:nvPr userDrawn="1"/>
        </p:nvSpPr>
        <p:spPr bwMode="auto">
          <a:xfrm>
            <a:off x="252000" y="252412"/>
            <a:ext cx="11689200" cy="53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itel" descr="Forsidetitel" title="Forsidetitel"/>
          <p:cNvSpPr>
            <a:spLocks noGrp="1"/>
          </p:cNvSpPr>
          <p:nvPr>
            <p:ph type="title"/>
          </p:nvPr>
        </p:nvSpPr>
        <p:spPr>
          <a:xfrm>
            <a:off x="756000" y="2304000"/>
            <a:ext cx="10681200" cy="280800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6" name="BoelgerHvid" descr="Hvid bølgegrafik" title="Hvid bølgegraf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2000"/>
            <a:ext cx="11689200" cy="21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 descr="Logo" titl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Solid" descr="Baggrundsfarve" title="Baggrundsfarve"/>
          <p:cNvSpPr>
            <a:spLocks noChangeArrowheads="1"/>
          </p:cNvSpPr>
          <p:nvPr userDrawn="1"/>
        </p:nvSpPr>
        <p:spPr bwMode="auto">
          <a:xfrm>
            <a:off x="252000" y="252412"/>
            <a:ext cx="11689200" cy="536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16000"/>
          </a:xfrm>
        </p:spPr>
        <p:txBody>
          <a:bodyPr tIns="2340000" anchor="t"/>
          <a:lstStyle>
            <a:lvl1pPr algn="ctr"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pic>
        <p:nvPicPr>
          <p:cNvPr id="2" name="Billede 1" descr="Logo" titl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Logo" titl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0" y="252000"/>
            <a:ext cx="11689200" cy="1870272"/>
          </a:xfrm>
          <a:prstGeom prst="rect">
            <a:avLst/>
          </a:prstGeom>
        </p:spPr>
      </p:pic>
      <p:sp>
        <p:nvSpPr>
          <p:cNvPr id="18" name="BaggrundBillede" descr="Baggrundsfarve" title="Baggrundsfarve"/>
          <p:cNvSpPr>
            <a:spLocks noChangeArrowheads="1"/>
          </p:cNvSpPr>
          <p:nvPr userDrawn="1"/>
        </p:nvSpPr>
        <p:spPr bwMode="auto">
          <a:xfrm>
            <a:off x="252000" y="252000"/>
            <a:ext cx="11689200" cy="5364000"/>
          </a:xfrm>
          <a:custGeom>
            <a:avLst/>
            <a:gdLst>
              <a:gd name="connsiteX0" fmla="*/ 0 w 8640000"/>
              <a:gd name="connsiteY0" fmla="*/ 0 h 5364000"/>
              <a:gd name="connsiteX1" fmla="*/ 8640000 w 8640000"/>
              <a:gd name="connsiteY1" fmla="*/ 0 h 5364000"/>
              <a:gd name="connsiteX2" fmla="*/ 8640000 w 8640000"/>
              <a:gd name="connsiteY2" fmla="*/ 5364000 h 5364000"/>
              <a:gd name="connsiteX3" fmla="*/ 0 w 8640000"/>
              <a:gd name="connsiteY3" fmla="*/ 5364000 h 5364000"/>
              <a:gd name="connsiteX4" fmla="*/ 0 w 8640000"/>
              <a:gd name="connsiteY4" fmla="*/ 0 h 5364000"/>
              <a:gd name="connsiteX0" fmla="*/ 0 w 8642382"/>
              <a:gd name="connsiteY0" fmla="*/ 0 h 5364000"/>
              <a:gd name="connsiteX1" fmla="*/ 8642382 w 8642382"/>
              <a:gd name="connsiteY1" fmla="*/ 1831181 h 5364000"/>
              <a:gd name="connsiteX2" fmla="*/ 8640000 w 8642382"/>
              <a:gd name="connsiteY2" fmla="*/ 5364000 h 5364000"/>
              <a:gd name="connsiteX3" fmla="*/ 0 w 8642382"/>
              <a:gd name="connsiteY3" fmla="*/ 5364000 h 5364000"/>
              <a:gd name="connsiteX4" fmla="*/ 0 w 8642382"/>
              <a:gd name="connsiteY4" fmla="*/ 0 h 5364000"/>
              <a:gd name="connsiteX0" fmla="*/ 0 w 8642382"/>
              <a:gd name="connsiteY0" fmla="*/ 0 h 5364000"/>
              <a:gd name="connsiteX1" fmla="*/ 8642382 w 8642382"/>
              <a:gd name="connsiteY1" fmla="*/ 1821656 h 5364000"/>
              <a:gd name="connsiteX2" fmla="*/ 8640000 w 8642382"/>
              <a:gd name="connsiteY2" fmla="*/ 5364000 h 5364000"/>
              <a:gd name="connsiteX3" fmla="*/ 0 w 8642382"/>
              <a:gd name="connsiteY3" fmla="*/ 5364000 h 5364000"/>
              <a:gd name="connsiteX4" fmla="*/ 0 w 8642382"/>
              <a:gd name="connsiteY4" fmla="*/ 0 h 5364000"/>
              <a:gd name="connsiteX0" fmla="*/ 0 w 8640000"/>
              <a:gd name="connsiteY0" fmla="*/ 0 h 5364000"/>
              <a:gd name="connsiteX1" fmla="*/ 8640000 w 8640000"/>
              <a:gd name="connsiteY1" fmla="*/ 1821656 h 5364000"/>
              <a:gd name="connsiteX2" fmla="*/ 8640000 w 8640000"/>
              <a:gd name="connsiteY2" fmla="*/ 5364000 h 5364000"/>
              <a:gd name="connsiteX3" fmla="*/ 0 w 8640000"/>
              <a:gd name="connsiteY3" fmla="*/ 5364000 h 5364000"/>
              <a:gd name="connsiteX4" fmla="*/ 0 w 8640000"/>
              <a:gd name="connsiteY4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40000 w 8640000"/>
              <a:gd name="connsiteY2" fmla="*/ 1821656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34774 w 8640000"/>
              <a:gd name="connsiteY1" fmla="*/ 1115407 h 5364000"/>
              <a:gd name="connsiteX2" fmla="*/ 8634224 w 8640000"/>
              <a:gd name="connsiteY2" fmla="*/ 1852917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53548 w 8640000"/>
              <a:gd name="connsiteY1" fmla="*/ 1134457 h 5364000"/>
              <a:gd name="connsiteX2" fmla="*/ 8634224 w 8640000"/>
              <a:gd name="connsiteY2" fmla="*/ 1852917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  <a:gd name="connsiteX0" fmla="*/ 0 w 8640000"/>
              <a:gd name="connsiteY0" fmla="*/ 0 h 5364000"/>
              <a:gd name="connsiteX1" fmla="*/ 4053548 w 8640000"/>
              <a:gd name="connsiteY1" fmla="*/ 1134457 h 5364000"/>
              <a:gd name="connsiteX2" fmla="*/ 8634224 w 8640000"/>
              <a:gd name="connsiteY2" fmla="*/ 1852917 h 5364000"/>
              <a:gd name="connsiteX3" fmla="*/ 8640000 w 8640000"/>
              <a:gd name="connsiteY3" fmla="*/ 5364000 h 5364000"/>
              <a:gd name="connsiteX4" fmla="*/ 0 w 8640000"/>
              <a:gd name="connsiteY4" fmla="*/ 5364000 h 5364000"/>
              <a:gd name="connsiteX5" fmla="*/ 0 w 8640000"/>
              <a:gd name="connsiteY5" fmla="*/ 0 h 53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000" h="5364000">
                <a:moveTo>
                  <a:pt x="0" y="0"/>
                </a:moveTo>
                <a:cubicBezTo>
                  <a:pt x="1894630" y="258201"/>
                  <a:pt x="1932851" y="380956"/>
                  <a:pt x="4053548" y="1134457"/>
                </a:cubicBezTo>
                <a:cubicBezTo>
                  <a:pt x="5880723" y="1846123"/>
                  <a:pt x="7010884" y="2036601"/>
                  <a:pt x="8634224" y="1852917"/>
                </a:cubicBezTo>
                <a:cubicBezTo>
                  <a:pt x="8636149" y="3023278"/>
                  <a:pt x="8638075" y="4193639"/>
                  <a:pt x="8640000" y="5364000"/>
                </a:cubicBezTo>
                <a:lnTo>
                  <a:pt x="0" y="5364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5" name="Boelger1" descr="Mørkeblå bølgegrafik" title="Mørkeblå bølgegrafi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2001"/>
            <a:ext cx="11689200" cy="2130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" descr="Kapiteltitel" title="Kapiteltitel"/>
          <p:cNvSpPr>
            <a:spLocks noGrp="1"/>
          </p:cNvSpPr>
          <p:nvPr>
            <p:ph type="title"/>
          </p:nvPr>
        </p:nvSpPr>
        <p:spPr>
          <a:xfrm>
            <a:off x="756000" y="2304000"/>
            <a:ext cx="10681200" cy="504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Spalte1" descr="Tekstindhold" title="Tekstindhold"/>
          <p:cNvSpPr>
            <a:spLocks noGrp="1"/>
          </p:cNvSpPr>
          <p:nvPr>
            <p:ph type="body" sz="quarter" idx="10"/>
          </p:nvPr>
        </p:nvSpPr>
        <p:spPr>
          <a:xfrm>
            <a:off x="756000" y="2916000"/>
            <a:ext cx="10681200" cy="2304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e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elger1" descr="Mørkeblå bølgegrafik" title="Mørkeblå bølgegraf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2001"/>
            <a:ext cx="11689200" cy="2130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" descr="Kapiteltitel" title="Kapiteltitel"/>
          <p:cNvSpPr>
            <a:spLocks noGrp="1"/>
          </p:cNvSpPr>
          <p:nvPr>
            <p:ph type="title"/>
          </p:nvPr>
        </p:nvSpPr>
        <p:spPr>
          <a:xfrm>
            <a:off x="756000" y="2304000"/>
            <a:ext cx="10681200" cy="504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Spalte1" descr="Tekstindhold" title="Tekstindhold"/>
          <p:cNvSpPr>
            <a:spLocks noGrp="1"/>
          </p:cNvSpPr>
          <p:nvPr>
            <p:ph type="body" sz="quarter" idx="10"/>
          </p:nvPr>
        </p:nvSpPr>
        <p:spPr>
          <a:xfrm>
            <a:off x="756000" y="2916000"/>
            <a:ext cx="10681200" cy="2304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3" name="Billede 2" descr="Logo" titl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ide i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 descr="Diastitel" title="Diastitel"/>
          <p:cNvSpPr>
            <a:spLocks noGrp="1"/>
          </p:cNvSpPr>
          <p:nvPr>
            <p:ph type="title"/>
          </p:nvPr>
        </p:nvSpPr>
        <p:spPr>
          <a:xfrm>
            <a:off x="756000" y="1404000"/>
            <a:ext cx="10681200" cy="504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Dato" descr="Dato" title="Dato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04. oktober 2021</a:t>
            </a:r>
            <a:endParaRPr lang="da-DK" dirty="0"/>
          </a:p>
        </p:txBody>
      </p:sp>
      <p:sp>
        <p:nvSpPr>
          <p:cNvPr id="4" name="Sidefod" descr="Sidefod" title="Sidefod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da-DK" dirty="0"/>
          </a:p>
        </p:txBody>
      </p:sp>
      <p:sp>
        <p:nvSpPr>
          <p:cNvPr id="5" name="Streg" descr="Sort streg" title="Sort streg"/>
          <p:cNvSpPr>
            <a:spLocks noChangeShapeType="1"/>
          </p:cNvSpPr>
          <p:nvPr userDrawn="1"/>
        </p:nvSpPr>
        <p:spPr bwMode="auto">
          <a:xfrm>
            <a:off x="756000" y="720000"/>
            <a:ext cx="10681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Spalte1" descr="Tekstindhold" title="Tekstindhold"/>
          <p:cNvSpPr>
            <a:spLocks noGrp="1"/>
          </p:cNvSpPr>
          <p:nvPr>
            <p:ph sz="quarter" idx="12"/>
          </p:nvPr>
        </p:nvSpPr>
        <p:spPr>
          <a:xfrm>
            <a:off x="756000" y="2016000"/>
            <a:ext cx="10681200" cy="3240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4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ide i fuld bredd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Solid" descr="Baggrundsfarve" title="Baggrundsfarve"/>
          <p:cNvSpPr>
            <a:spLocks noChangeArrowheads="1"/>
          </p:cNvSpPr>
          <p:nvPr userDrawn="1"/>
        </p:nvSpPr>
        <p:spPr bwMode="auto">
          <a:xfrm>
            <a:off x="252000" y="252412"/>
            <a:ext cx="11689200" cy="536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el" descr="Diastitel" title="Diastitel"/>
          <p:cNvSpPr>
            <a:spLocks noGrp="1"/>
          </p:cNvSpPr>
          <p:nvPr>
            <p:ph type="title"/>
          </p:nvPr>
        </p:nvSpPr>
        <p:spPr>
          <a:xfrm>
            <a:off x="756000" y="1404000"/>
            <a:ext cx="10681200" cy="504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Dato" descr="Dato" title="Dato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04. oktober 2021</a:t>
            </a:r>
            <a:endParaRPr lang="da-DK" dirty="0"/>
          </a:p>
        </p:txBody>
      </p:sp>
      <p:sp>
        <p:nvSpPr>
          <p:cNvPr id="4" name="Sidefod" descr="Sidefod" title="Sidefod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da-DK" dirty="0"/>
          </a:p>
        </p:txBody>
      </p:sp>
      <p:sp>
        <p:nvSpPr>
          <p:cNvPr id="5" name="Streg" descr="Sort streg" title="Sort streg"/>
          <p:cNvSpPr>
            <a:spLocks noChangeShapeType="1"/>
          </p:cNvSpPr>
          <p:nvPr userDrawn="1"/>
        </p:nvSpPr>
        <p:spPr bwMode="auto">
          <a:xfrm>
            <a:off x="756000" y="720000"/>
            <a:ext cx="10681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Spalte1" descr="Tekstindhold" title="Tekstindhold"/>
          <p:cNvSpPr>
            <a:spLocks noGrp="1"/>
          </p:cNvSpPr>
          <p:nvPr>
            <p:ph sz="quarter" idx="12"/>
          </p:nvPr>
        </p:nvSpPr>
        <p:spPr>
          <a:xfrm>
            <a:off x="756000" y="2016000"/>
            <a:ext cx="10681200" cy="3240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6" name="Billede 5" descr="Logo" titl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ide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 descr="Diastitel" title="Dias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Dato" descr="Dato" title="Dato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04. oktober 2021</a:t>
            </a:r>
            <a:endParaRPr lang="da-DK" dirty="0"/>
          </a:p>
        </p:txBody>
      </p:sp>
      <p:sp>
        <p:nvSpPr>
          <p:cNvPr id="4" name="Sidefod" descr="Sidefod" title="Sidefod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da-DK" dirty="0"/>
          </a:p>
        </p:txBody>
      </p:sp>
      <p:sp>
        <p:nvSpPr>
          <p:cNvPr id="5" name="Streg" descr="Sort streg" title="Sort streg"/>
          <p:cNvSpPr>
            <a:spLocks noChangeShapeType="1"/>
          </p:cNvSpPr>
          <p:nvPr userDrawn="1"/>
        </p:nvSpPr>
        <p:spPr bwMode="auto">
          <a:xfrm>
            <a:off x="756000" y="720000"/>
            <a:ext cx="10681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Spalte1" descr="Tekstindhold spalte 1" title="Tekstindhold spalte 1"/>
          <p:cNvSpPr>
            <a:spLocks noGrp="1"/>
          </p:cNvSpPr>
          <p:nvPr>
            <p:ph sz="quarter" idx="12"/>
          </p:nvPr>
        </p:nvSpPr>
        <p:spPr>
          <a:xfrm>
            <a:off x="756000" y="2016000"/>
            <a:ext cx="5238000" cy="3240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palte2" descr="Tekstindhold spalte 2" title="Tekstindhold spalte 2"/>
          <p:cNvSpPr>
            <a:spLocks noGrp="1"/>
          </p:cNvSpPr>
          <p:nvPr>
            <p:ph sz="quarter" idx="13"/>
          </p:nvPr>
        </p:nvSpPr>
        <p:spPr>
          <a:xfrm>
            <a:off x="6199200" y="2016000"/>
            <a:ext cx="5238000" cy="3240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 descr="Logo" titl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8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ide i 2 spalter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Solid" descr="Baggrundsfarve" title="Baggrundsfarve"/>
          <p:cNvSpPr>
            <a:spLocks noChangeArrowheads="1"/>
          </p:cNvSpPr>
          <p:nvPr userDrawn="1"/>
        </p:nvSpPr>
        <p:spPr bwMode="auto">
          <a:xfrm>
            <a:off x="252000" y="252412"/>
            <a:ext cx="11689200" cy="536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el" descr="Diastitel" title="Dias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Dato" descr="Dato" title="Dato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04. oktober 2021</a:t>
            </a:r>
            <a:endParaRPr lang="da-DK" dirty="0"/>
          </a:p>
        </p:txBody>
      </p:sp>
      <p:sp>
        <p:nvSpPr>
          <p:cNvPr id="4" name="Sidefod" descr="Sidefod" title="Sidefod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da-DK" dirty="0"/>
          </a:p>
        </p:txBody>
      </p:sp>
      <p:sp>
        <p:nvSpPr>
          <p:cNvPr id="5" name="Streg" descr="Sort streg" title="Sort streg"/>
          <p:cNvSpPr>
            <a:spLocks noChangeShapeType="1"/>
          </p:cNvSpPr>
          <p:nvPr userDrawn="1"/>
        </p:nvSpPr>
        <p:spPr bwMode="auto">
          <a:xfrm>
            <a:off x="756000" y="720000"/>
            <a:ext cx="10681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Spalte1" descr="Tekstindhold spalte 1" title="Tekstindhold spalte 1"/>
          <p:cNvSpPr>
            <a:spLocks noGrp="1"/>
          </p:cNvSpPr>
          <p:nvPr>
            <p:ph sz="quarter" idx="12"/>
          </p:nvPr>
        </p:nvSpPr>
        <p:spPr>
          <a:xfrm>
            <a:off x="756000" y="2016000"/>
            <a:ext cx="5238000" cy="3240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palte2" descr="Tekstindhold spalte 2" title="Tekstindhold spalte 2"/>
          <p:cNvSpPr>
            <a:spLocks noGrp="1"/>
          </p:cNvSpPr>
          <p:nvPr>
            <p:ph sz="quarter" idx="13"/>
          </p:nvPr>
        </p:nvSpPr>
        <p:spPr>
          <a:xfrm>
            <a:off x="6199200" y="2016000"/>
            <a:ext cx="5238000" cy="3240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9" name="Billede 8" descr="Logo" titl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25" y="5977350"/>
            <a:ext cx="1743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 descr="Grå baggrund" title="Grå baggrund"/>
          <p:cNvSpPr>
            <a:spLocks noChangeArrowheads="1"/>
          </p:cNvSpPr>
          <p:nvPr userDrawn="1"/>
        </p:nvSpPr>
        <p:spPr bwMode="auto">
          <a:xfrm>
            <a:off x="252000" y="252412"/>
            <a:ext cx="11689200" cy="536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026" name="Titel" descr="Diastitel" title="Diastitel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1404000"/>
            <a:ext cx="106812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dirty="0" smtClean="0"/>
          </a:p>
        </p:txBody>
      </p:sp>
      <p:sp>
        <p:nvSpPr>
          <p:cNvPr id="1027" name="Indhold" descr="Tekstindhold" title="Tekstindhold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00" y="2016000"/>
            <a:ext cx="106812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</p:txBody>
      </p:sp>
      <p:sp>
        <p:nvSpPr>
          <p:cNvPr id="2" name="Dato" descr="Dato" title="Dato"/>
          <p:cNvSpPr>
            <a:spLocks noGrp="1"/>
          </p:cNvSpPr>
          <p:nvPr>
            <p:ph type="dt" sz="half" idx="2"/>
          </p:nvPr>
        </p:nvSpPr>
        <p:spPr>
          <a:xfrm>
            <a:off x="8557200" y="504000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0000"/>
                </a:solidFill>
                <a:latin typeface="Neo Sans"/>
              </a:defRPr>
            </a:lvl1pPr>
          </a:lstStyle>
          <a:p>
            <a:endParaRPr lang="da-DK" dirty="0"/>
          </a:p>
        </p:txBody>
      </p:sp>
      <p:sp>
        <p:nvSpPr>
          <p:cNvPr id="3" name="Sidefod" descr="Sidefod" title="Sidefod"/>
          <p:cNvSpPr>
            <a:spLocks noGrp="1"/>
          </p:cNvSpPr>
          <p:nvPr>
            <p:ph type="ftr" sz="quarter" idx="3"/>
          </p:nvPr>
        </p:nvSpPr>
        <p:spPr>
          <a:xfrm>
            <a:off x="756000" y="504000"/>
            <a:ext cx="710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0000"/>
                </a:solidFill>
                <a:latin typeface="Neo Sans"/>
              </a:defRPr>
            </a:lvl1pPr>
          </a:lstStyle>
          <a:p>
            <a:endParaRPr lang="da-DK" dirty="0"/>
          </a:p>
        </p:txBody>
      </p:sp>
      <p:sp>
        <p:nvSpPr>
          <p:cNvPr id="7" name="Afsenderinfo" descr="Afsenderinfo" title="Afsenderinfo"/>
          <p:cNvSpPr txBox="1"/>
          <p:nvPr userDrawn="1"/>
        </p:nvSpPr>
        <p:spPr>
          <a:xfrm>
            <a:off x="252000" y="5940000"/>
            <a:ext cx="528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 smtClean="0">
                <a:solidFill>
                  <a:schemeClr val="accent1"/>
                </a:solidFill>
                <a:latin typeface="Neo Sans"/>
              </a:rPr>
              <a:t> </a:t>
            </a:r>
          </a:p>
          <a:p>
            <a:r>
              <a:rPr lang="da-DK" sz="1200" dirty="0" smtClean="0">
                <a:solidFill>
                  <a:srgbClr val="646464"/>
                </a:solidFill>
                <a:latin typeface="Neo Sans"/>
              </a:rPr>
              <a:t> </a:t>
            </a:r>
            <a:endParaRPr lang="da-DK" sz="1200" dirty="0">
              <a:solidFill>
                <a:srgbClr val="646464"/>
              </a:solidFill>
              <a:latin typeface="Ne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9" r:id="rId3"/>
    <p:sldLayoutId id="2147483654" r:id="rId4"/>
    <p:sldLayoutId id="2147483651" r:id="rId5"/>
    <p:sldLayoutId id="2147483652" r:id="rId6"/>
    <p:sldLayoutId id="2147483657" r:id="rId7"/>
    <p:sldLayoutId id="2147483655" r:id="rId8"/>
    <p:sldLayoutId id="2147483658" r:id="rId9"/>
    <p:sldLayoutId id="2147483664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80808"/>
          </a:solidFill>
          <a:latin typeface="Neo Sans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>
          <a:solidFill>
            <a:srgbClr val="000000"/>
          </a:solidFill>
          <a:latin typeface="Neao Sans"/>
          <a:ea typeface="+mn-ea"/>
          <a:cs typeface="+mn-cs"/>
        </a:defRPr>
      </a:lvl1pPr>
      <a:lvl2pPr marL="36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>
          <a:solidFill>
            <a:srgbClr val="000000"/>
          </a:solidFill>
          <a:latin typeface="Neao Sans"/>
          <a:cs typeface="+mn-cs"/>
        </a:defRPr>
      </a:lvl2pPr>
      <a:lvl3pPr marL="54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>
          <a:solidFill>
            <a:srgbClr val="000000"/>
          </a:solidFill>
          <a:latin typeface="Neao Sans"/>
          <a:cs typeface="+mn-cs"/>
        </a:defRPr>
      </a:lvl3pPr>
      <a:lvl4pPr marL="72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>
          <a:solidFill>
            <a:srgbClr val="000000"/>
          </a:solidFill>
          <a:latin typeface="Neao Sans"/>
          <a:cs typeface="+mn-cs"/>
        </a:defRPr>
      </a:lvl4pPr>
      <a:lvl5pPr marL="90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>
          <a:solidFill>
            <a:srgbClr val="000000"/>
          </a:solidFill>
          <a:latin typeface="Neao Sans"/>
          <a:cs typeface="+mn-cs"/>
        </a:defRPr>
      </a:lvl5pPr>
      <a:lvl6pPr marL="1080000" indent="-180000" algn="l" rtl="0" eaLnBrk="1" fontAlgn="base" hangingPunct="1">
        <a:spcBef>
          <a:spcPts val="400"/>
        </a:spcBef>
        <a:spcAft>
          <a:spcPts val="0"/>
        </a:spcAft>
        <a:buFont typeface="Symbol" panose="05050102010706020507" pitchFamily="18" charset="2"/>
        <a:buChar char=""/>
        <a:defRPr sz="1600">
          <a:solidFill>
            <a:srgbClr val="000000"/>
          </a:solidFill>
          <a:latin typeface="Neao Sans"/>
          <a:cs typeface="+mn-cs"/>
        </a:defRPr>
      </a:lvl6pPr>
      <a:lvl7pPr marL="126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 baseline="0">
          <a:solidFill>
            <a:srgbClr val="000000"/>
          </a:solidFill>
          <a:latin typeface="Neao Sans"/>
          <a:cs typeface="+mn-cs"/>
        </a:defRPr>
      </a:lvl7pPr>
      <a:lvl8pPr marL="144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 baseline="0">
          <a:solidFill>
            <a:srgbClr val="000000"/>
          </a:solidFill>
          <a:latin typeface="Neao Sans"/>
          <a:cs typeface="+mn-cs"/>
        </a:defRPr>
      </a:lvl8pPr>
      <a:lvl9pPr marL="1620000" indent="-180000" algn="l" rtl="0" eaLnBrk="1" fontAlgn="base" hangingPunct="1">
        <a:spcBef>
          <a:spcPts val="400"/>
        </a:spcBef>
        <a:spcAft>
          <a:spcPct val="0"/>
        </a:spcAft>
        <a:buFont typeface="Symbol" panose="05050102010706020507" pitchFamily="18" charset="2"/>
        <a:buChar char=""/>
        <a:defRPr sz="1600" baseline="0">
          <a:solidFill>
            <a:srgbClr val="000000"/>
          </a:solidFill>
          <a:latin typeface="Neao Sans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158" y="1634879"/>
            <a:ext cx="10681200" cy="3456384"/>
          </a:xfrm>
        </p:spPr>
        <p:txBody>
          <a:bodyPr/>
          <a:lstStyle/>
          <a:p>
            <a:pPr algn="ctr"/>
            <a:r>
              <a:rPr lang="da-DK" sz="4000" b="1" dirty="0" smtClean="0"/>
              <a:t>Helhedsorienterede samarbejdsdrevne udtagningsprojekter</a:t>
            </a:r>
            <a:br>
              <a:rPr lang="da-DK" sz="4000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1800" b="1" dirty="0">
                <a:solidFill>
                  <a:srgbClr val="FFFFFF"/>
                </a:solidFill>
              </a:rPr>
              <a:t>L</a:t>
            </a:r>
            <a:r>
              <a:rPr lang="da-DK" sz="1800" b="1" dirty="0" smtClean="0">
                <a:solidFill>
                  <a:srgbClr val="FFFFFF"/>
                </a:solidFill>
              </a:rPr>
              <a:t>odsejere </a:t>
            </a:r>
            <a:r>
              <a:rPr lang="da-DK" sz="1800" b="1" dirty="0">
                <a:solidFill>
                  <a:srgbClr val="FFFFFF"/>
                </a:solidFill>
              </a:rPr>
              <a:t>og øvrige lokale borgere </a:t>
            </a:r>
            <a:r>
              <a:rPr lang="da-DK" sz="1800" b="1" dirty="0" smtClean="0">
                <a:solidFill>
                  <a:srgbClr val="FFFFFF"/>
                </a:solidFill>
              </a:rPr>
              <a:t>skal opleve </a:t>
            </a:r>
            <a:r>
              <a:rPr lang="da-DK" sz="1800" b="1" dirty="0">
                <a:solidFill>
                  <a:srgbClr val="FFFFFF"/>
                </a:solidFill>
              </a:rPr>
              <a:t>værdi og fællesskab </a:t>
            </a:r>
            <a:r>
              <a:rPr lang="da-DK" sz="1800" b="1" dirty="0" smtClean="0">
                <a:solidFill>
                  <a:srgbClr val="FFFFFF"/>
                </a:solidFill>
              </a:rPr>
              <a:t/>
            </a:r>
            <a:br>
              <a:rPr lang="da-DK" sz="1800" b="1" dirty="0" smtClean="0">
                <a:solidFill>
                  <a:srgbClr val="FFFFFF"/>
                </a:solidFill>
              </a:rPr>
            </a:br>
            <a:r>
              <a:rPr lang="da-DK" sz="1800" b="1" dirty="0" smtClean="0">
                <a:solidFill>
                  <a:srgbClr val="FFFFFF"/>
                </a:solidFill>
              </a:rPr>
              <a:t>ved </a:t>
            </a:r>
            <a:r>
              <a:rPr lang="da-DK" sz="1800" b="1" dirty="0">
                <a:solidFill>
                  <a:srgbClr val="FFFFFF"/>
                </a:solidFill>
              </a:rPr>
              <a:t>at ”lægge ryg” </a:t>
            </a:r>
            <a:r>
              <a:rPr lang="da-DK" sz="1800" b="1" dirty="0" smtClean="0">
                <a:solidFill>
                  <a:srgbClr val="FFFFFF"/>
                </a:solidFill>
              </a:rPr>
              <a:t>til kompleks </a:t>
            </a:r>
            <a:r>
              <a:rPr lang="da-DK" sz="1800" b="1" dirty="0">
                <a:solidFill>
                  <a:srgbClr val="FFFFFF"/>
                </a:solidFill>
              </a:rPr>
              <a:t>grøn omstilling. </a:t>
            </a:r>
            <a:br>
              <a:rPr lang="da-DK" sz="1800" b="1" dirty="0">
                <a:solidFill>
                  <a:srgbClr val="FFFFFF"/>
                </a:solidFill>
              </a:rPr>
            </a:br>
            <a:r>
              <a:rPr lang="da-DK" sz="2400" b="1" dirty="0" smtClean="0"/>
              <a:t/>
            </a:r>
            <a:br>
              <a:rPr lang="da-DK" sz="2400" b="1" dirty="0" smtClean="0"/>
            </a:br>
            <a:endParaRPr lang="da-DK" sz="2400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5661248"/>
            <a:ext cx="2190750" cy="1019175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35360" y="6237312"/>
            <a:ext cx="2298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chemeClr val="bg1"/>
                </a:solidFill>
              </a:rPr>
              <a:t>For </a:t>
            </a:r>
            <a:r>
              <a:rPr lang="da-DK" sz="1400" b="1" dirty="0" smtClean="0">
                <a:solidFill>
                  <a:schemeClr val="bg1"/>
                </a:solidFill>
              </a:rPr>
              <a:t>Grønt Råd, nov. 2023</a:t>
            </a:r>
            <a:endParaRPr lang="da-D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95D890-B148-4D45-98C6-0D994BD0A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450624"/>
            <a:ext cx="4191000" cy="595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ktangel 1"/>
          <p:cNvSpPr/>
          <p:nvPr/>
        </p:nvSpPr>
        <p:spPr>
          <a:xfrm>
            <a:off x="5663952" y="126876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”Læg alle de vedtagne planer og mål for anvendelsen af Danmarks areal sammen. </a:t>
            </a:r>
            <a:endParaRPr lang="da-DK" dirty="0" smtClean="0"/>
          </a:p>
          <a:p>
            <a:r>
              <a:rPr lang="da-DK" dirty="0" smtClean="0"/>
              <a:t>Læg </a:t>
            </a:r>
            <a:r>
              <a:rPr lang="da-DK" dirty="0"/>
              <a:t>forventningerne om fremtidens udvikling og alle de velmente ønsker om vækst og forbedring af naturen, landskabet og fritidslivet oven i. Tilsammen fylder det 130-140 procent af Danmarks areal”.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789040"/>
            <a:ext cx="5616624" cy="16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654"/>
            <a:ext cx="12192000" cy="68836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400" y="336798"/>
            <a:ext cx="10681200" cy="540000"/>
          </a:xfrm>
        </p:spPr>
        <p:txBody>
          <a:bodyPr/>
          <a:lstStyle/>
          <a:p>
            <a:pPr algn="ctr"/>
            <a:r>
              <a:rPr lang="da-DK" sz="4000" b="1" dirty="0">
                <a:solidFill>
                  <a:srgbClr val="0070C0"/>
                </a:solidFill>
              </a:rPr>
              <a:t>Projektoversigt </a:t>
            </a:r>
            <a:r>
              <a:rPr lang="da-DK" sz="4000" b="1" dirty="0" smtClean="0">
                <a:solidFill>
                  <a:srgbClr val="0070C0"/>
                </a:solidFill>
              </a:rPr>
              <a:t/>
            </a:r>
            <a:br>
              <a:rPr lang="da-DK" sz="4000" b="1" dirty="0" smtClean="0">
                <a:solidFill>
                  <a:srgbClr val="0070C0"/>
                </a:solidFill>
              </a:rPr>
            </a:br>
            <a:r>
              <a:rPr lang="da-DK" sz="2400" b="1" dirty="0" smtClean="0">
                <a:solidFill>
                  <a:srgbClr val="0070C0"/>
                </a:solidFill>
              </a:rPr>
              <a:t>Løbende 25 </a:t>
            </a:r>
            <a:r>
              <a:rPr lang="da-DK" sz="2400" b="1" dirty="0">
                <a:solidFill>
                  <a:srgbClr val="0070C0"/>
                </a:solidFill>
              </a:rPr>
              <a:t>tilsagn </a:t>
            </a:r>
            <a:r>
              <a:rPr lang="da-DK" sz="2400" b="1" dirty="0" smtClean="0">
                <a:solidFill>
                  <a:srgbClr val="0070C0"/>
                </a:solidFill>
              </a:rPr>
              <a:t>ca. 1500 ha</a:t>
            </a:r>
            <a:r>
              <a:rPr lang="da-DK" sz="2400" b="1" dirty="0">
                <a:solidFill>
                  <a:srgbClr val="FFFFFF"/>
                </a:solidFill>
              </a:rPr>
              <a:t/>
            </a:r>
            <a:br>
              <a:rPr lang="da-DK" sz="2400" b="1" dirty="0">
                <a:solidFill>
                  <a:srgbClr val="FFFFFF"/>
                </a:solidFill>
              </a:rPr>
            </a:br>
            <a:r>
              <a:rPr lang="da-DK" sz="4000" b="1" dirty="0">
                <a:solidFill>
                  <a:srgbClr val="FFFFFF"/>
                </a:solidFill>
              </a:rPr>
              <a:t/>
            </a:r>
            <a:br>
              <a:rPr lang="da-DK" sz="4000" b="1" dirty="0">
                <a:solidFill>
                  <a:srgbClr val="FFFFFF"/>
                </a:solidFill>
              </a:rPr>
            </a:br>
            <a:endParaRPr lang="da-DK" sz="4000" b="1" dirty="0">
              <a:solidFill>
                <a:schemeClr val="bg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>
          <a:xfrm>
            <a:off x="551384" y="1720920"/>
            <a:ext cx="2880320" cy="2932216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 smtClean="0">
                <a:solidFill>
                  <a:srgbClr val="FFFFFF"/>
                </a:solidFill>
              </a:rPr>
              <a:t>Forundersøgelser: </a:t>
            </a:r>
            <a:r>
              <a:rPr lang="da-DK" sz="1800" b="1" dirty="0" smtClean="0">
                <a:solidFill>
                  <a:srgbClr val="FFFFFF"/>
                </a:solidFill>
              </a:rPr>
              <a:t>200 ha</a:t>
            </a:r>
            <a:endParaRPr lang="da-DK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b="1" dirty="0">
              <a:solidFill>
                <a:srgbClr val="FFFFFF"/>
              </a:solidFill>
            </a:endParaRPr>
          </a:p>
          <a:p>
            <a:r>
              <a:rPr lang="da-DK" b="1" dirty="0" err="1" smtClean="0">
                <a:solidFill>
                  <a:schemeClr val="bg1"/>
                </a:solidFill>
              </a:rPr>
              <a:t>Hallismosen</a:t>
            </a:r>
            <a:r>
              <a:rPr lang="da-DK" b="1" dirty="0" smtClean="0">
                <a:solidFill>
                  <a:schemeClr val="bg1"/>
                </a:solidFill>
              </a:rPr>
              <a:t> 25, ha (N)</a:t>
            </a:r>
          </a:p>
          <a:p>
            <a:r>
              <a:rPr lang="da-DK" b="1" dirty="0" smtClean="0">
                <a:solidFill>
                  <a:schemeClr val="bg1"/>
                </a:solidFill>
              </a:rPr>
              <a:t>Baagø, 50 ha (N)</a:t>
            </a:r>
          </a:p>
          <a:p>
            <a:r>
              <a:rPr lang="da-DK" b="1" dirty="0" smtClean="0">
                <a:solidFill>
                  <a:schemeClr val="bg1"/>
                </a:solidFill>
              </a:rPr>
              <a:t>Assenbølle, 40 ha (N)</a:t>
            </a:r>
          </a:p>
          <a:p>
            <a:r>
              <a:rPr lang="da-DK" b="1" dirty="0" smtClean="0">
                <a:solidFill>
                  <a:schemeClr val="bg1"/>
                </a:solidFill>
              </a:rPr>
              <a:t>Vissenbjerg, 25 ha (N)</a:t>
            </a:r>
          </a:p>
          <a:p>
            <a:r>
              <a:rPr lang="da-DK" b="1" dirty="0">
                <a:solidFill>
                  <a:schemeClr val="bg1"/>
                </a:solidFill>
              </a:rPr>
              <a:t>Stigmosen, 25 </a:t>
            </a:r>
            <a:r>
              <a:rPr lang="da-DK" b="1" dirty="0" smtClean="0">
                <a:solidFill>
                  <a:schemeClr val="bg1"/>
                </a:solidFill>
              </a:rPr>
              <a:t>ha (N)</a:t>
            </a:r>
          </a:p>
          <a:p>
            <a:r>
              <a:rPr lang="da-DK" b="1" dirty="0" smtClean="0">
                <a:solidFill>
                  <a:schemeClr val="bg1"/>
                </a:solidFill>
              </a:rPr>
              <a:t>Ladegårdsvej, 15 ha, (N)</a:t>
            </a:r>
          </a:p>
          <a:p>
            <a:r>
              <a:rPr lang="da-DK" b="1" dirty="0">
                <a:solidFill>
                  <a:schemeClr val="bg1"/>
                </a:solidFill>
              </a:rPr>
              <a:t>Skalbjerg, 20 ha (CO2)</a:t>
            </a:r>
          </a:p>
          <a:p>
            <a:endParaRPr lang="da-DK" b="1" dirty="0" smtClean="0">
              <a:solidFill>
                <a:schemeClr val="bg1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b="1" dirty="0">
              <a:solidFill>
                <a:srgbClr val="FFFFFF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3599384" y="1700808"/>
            <a:ext cx="4176464" cy="4104456"/>
          </a:xfrm>
        </p:spPr>
        <p:txBody>
          <a:bodyPr/>
          <a:lstStyle/>
          <a:p>
            <a:r>
              <a:rPr lang="da-DK" sz="1800" b="1" dirty="0" smtClean="0">
                <a:solidFill>
                  <a:srgbClr val="FFFFFF"/>
                </a:solidFill>
              </a:rPr>
              <a:t>Igangværende realiseringer: 1032 ha</a:t>
            </a:r>
          </a:p>
          <a:p>
            <a:endParaRPr lang="da-DK" sz="2000" b="1" dirty="0" smtClean="0">
              <a:solidFill>
                <a:srgbClr val="FFFFFF"/>
              </a:solidFill>
            </a:endParaRPr>
          </a:p>
          <a:p>
            <a:r>
              <a:rPr lang="da-DK" b="1" dirty="0" smtClean="0">
                <a:solidFill>
                  <a:schemeClr val="bg1"/>
                </a:solidFill>
              </a:rPr>
              <a:t>Møllemosebækken</a:t>
            </a:r>
            <a:r>
              <a:rPr lang="da-DK" b="1" dirty="0">
                <a:solidFill>
                  <a:schemeClr val="bg1"/>
                </a:solidFill>
              </a:rPr>
              <a:t>, </a:t>
            </a:r>
            <a:r>
              <a:rPr lang="da-DK" b="1" dirty="0" smtClean="0">
                <a:solidFill>
                  <a:schemeClr val="bg1"/>
                </a:solidFill>
              </a:rPr>
              <a:t>118 </a:t>
            </a:r>
            <a:r>
              <a:rPr lang="da-DK" b="1" dirty="0">
                <a:solidFill>
                  <a:schemeClr val="bg1"/>
                </a:solidFill>
              </a:rPr>
              <a:t>ha (N)</a:t>
            </a:r>
          </a:p>
          <a:p>
            <a:r>
              <a:rPr lang="da-DK" b="1" dirty="0">
                <a:solidFill>
                  <a:schemeClr val="bg1"/>
                </a:solidFill>
              </a:rPr>
              <a:t>Mosevej, 18 ha (N)</a:t>
            </a:r>
          </a:p>
          <a:p>
            <a:r>
              <a:rPr lang="da-DK" b="1" dirty="0" smtClean="0">
                <a:solidFill>
                  <a:schemeClr val="bg1"/>
                </a:solidFill>
              </a:rPr>
              <a:t>Aborg </a:t>
            </a:r>
            <a:r>
              <a:rPr lang="da-DK" b="1" dirty="0">
                <a:solidFill>
                  <a:schemeClr val="bg1"/>
                </a:solidFill>
              </a:rPr>
              <a:t>Minde, 116  ha (N)</a:t>
            </a:r>
          </a:p>
          <a:p>
            <a:r>
              <a:rPr lang="da-DK" b="1" dirty="0">
                <a:solidFill>
                  <a:schemeClr val="bg1"/>
                </a:solidFill>
              </a:rPr>
              <a:t>Holmehave, 150 ha  (N</a:t>
            </a:r>
            <a:r>
              <a:rPr lang="da-DK" b="1" dirty="0" smtClean="0">
                <a:solidFill>
                  <a:schemeClr val="bg1"/>
                </a:solidFill>
              </a:rPr>
              <a:t>)</a:t>
            </a:r>
            <a:endParaRPr lang="da-DK" b="1" dirty="0">
              <a:solidFill>
                <a:srgbClr val="92D050"/>
              </a:solidFill>
            </a:endParaRPr>
          </a:p>
          <a:p>
            <a:r>
              <a:rPr lang="da-DK" b="1" dirty="0" smtClean="0">
                <a:solidFill>
                  <a:schemeClr val="bg1"/>
                </a:solidFill>
              </a:rPr>
              <a:t>Turup </a:t>
            </a:r>
            <a:r>
              <a:rPr lang="da-DK" b="1" dirty="0">
                <a:solidFill>
                  <a:schemeClr val="bg1"/>
                </a:solidFill>
              </a:rPr>
              <a:t>Møllebæk, 30 </a:t>
            </a:r>
            <a:r>
              <a:rPr lang="da-DK" b="1" dirty="0" smtClean="0">
                <a:solidFill>
                  <a:schemeClr val="bg1"/>
                </a:solidFill>
              </a:rPr>
              <a:t>ha (N)</a:t>
            </a:r>
          </a:p>
          <a:p>
            <a:endParaRPr lang="da-DK" b="1" dirty="0" smtClean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Hårby Å, 40 ha (CO2</a:t>
            </a:r>
            <a:r>
              <a:rPr lang="da-DK" b="1" dirty="0" smtClean="0">
                <a:solidFill>
                  <a:schemeClr val="bg1"/>
                </a:solidFill>
              </a:rPr>
              <a:t>)</a:t>
            </a:r>
            <a:endParaRPr lang="da-DK" b="1" dirty="0">
              <a:solidFill>
                <a:schemeClr val="bg1"/>
              </a:solidFill>
            </a:endParaRPr>
          </a:p>
          <a:p>
            <a:r>
              <a:rPr lang="da-DK" b="1" dirty="0" smtClean="0">
                <a:solidFill>
                  <a:schemeClr val="bg1"/>
                </a:solidFill>
              </a:rPr>
              <a:t>Tommerup-Brændholt</a:t>
            </a:r>
            <a:r>
              <a:rPr lang="da-DK" b="1" dirty="0">
                <a:solidFill>
                  <a:schemeClr val="bg1"/>
                </a:solidFill>
              </a:rPr>
              <a:t>, 150 </a:t>
            </a:r>
            <a:r>
              <a:rPr lang="da-DK" b="1" dirty="0" smtClean="0">
                <a:solidFill>
                  <a:schemeClr val="bg1"/>
                </a:solidFill>
              </a:rPr>
              <a:t>ha (CO2)</a:t>
            </a:r>
            <a:endParaRPr lang="da-DK" b="1" dirty="0">
              <a:solidFill>
                <a:schemeClr val="bg1"/>
              </a:solidFill>
            </a:endParaRPr>
          </a:p>
          <a:p>
            <a:r>
              <a:rPr lang="da-DK" b="1" dirty="0" smtClean="0">
                <a:solidFill>
                  <a:schemeClr val="bg1"/>
                </a:solidFill>
              </a:rPr>
              <a:t>MUFJO, 350 ha (N, CO2)</a:t>
            </a:r>
          </a:p>
          <a:p>
            <a:r>
              <a:rPr lang="da-DK" b="1" dirty="0">
                <a:solidFill>
                  <a:schemeClr val="bg1"/>
                </a:solidFill>
              </a:rPr>
              <a:t>Voldtofte Made, 60 </a:t>
            </a:r>
            <a:r>
              <a:rPr lang="da-DK" b="1" dirty="0" smtClean="0">
                <a:solidFill>
                  <a:schemeClr val="bg1"/>
                </a:solidFill>
              </a:rPr>
              <a:t>ha (CO2)</a:t>
            </a:r>
            <a:endParaRPr lang="da-DK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b="1" dirty="0">
              <a:solidFill>
                <a:srgbClr val="FFFFFF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endParaRPr lang="da-DK" b="1" dirty="0" smtClean="0">
              <a:solidFill>
                <a:srgbClr val="FFFFFF"/>
              </a:solidFill>
            </a:endParaRPr>
          </a:p>
          <a:p>
            <a:endParaRPr lang="da-DK" b="1" dirty="0" smtClean="0">
              <a:solidFill>
                <a:srgbClr val="FFFFFF"/>
              </a:solidFill>
            </a:endParaRPr>
          </a:p>
          <a:p>
            <a:endParaRPr lang="da-DK" b="1" dirty="0">
              <a:solidFill>
                <a:srgbClr val="FFFFFF"/>
              </a:solidFill>
            </a:endParaRPr>
          </a:p>
          <a:p>
            <a:r>
              <a:rPr lang="da-DK" b="1" dirty="0" smtClean="0">
                <a:solidFill>
                  <a:srgbClr val="FFFFFF"/>
                </a:solidFill>
              </a:rPr>
              <a:t>+ supplerende tilsagn</a:t>
            </a:r>
            <a:endParaRPr lang="da-DK" b="1" dirty="0">
              <a:solidFill>
                <a:srgbClr val="FFFFFF"/>
              </a:solidFill>
            </a:endParaRPr>
          </a:p>
          <a:p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4294967295"/>
          </p:nvPr>
        </p:nvSpPr>
        <p:spPr>
          <a:xfrm>
            <a:off x="0" y="549275"/>
            <a:ext cx="6049963" cy="431453"/>
          </a:xfrm>
        </p:spPr>
        <p:txBody>
          <a:bodyPr/>
          <a:lstStyle/>
          <a:p>
            <a:endParaRPr lang="da-DK" sz="1400" b="1" dirty="0">
              <a:solidFill>
                <a:schemeClr val="bg1"/>
              </a:solidFill>
            </a:endParaRPr>
          </a:p>
          <a:p>
            <a:endParaRPr lang="da-DK" sz="1400" b="1" dirty="0">
              <a:solidFill>
                <a:schemeClr val="bg1"/>
              </a:solidFill>
            </a:endParaRPr>
          </a:p>
          <a:p>
            <a:endParaRPr lang="da-DK" b="1" dirty="0" smtClean="0">
              <a:solidFill>
                <a:schemeClr val="bg1"/>
              </a:solidFill>
            </a:endParaRPr>
          </a:p>
          <a:p>
            <a:endParaRPr lang="da-DK" sz="1100" dirty="0">
              <a:solidFill>
                <a:schemeClr val="tx1"/>
              </a:solidFill>
            </a:endParaRPr>
          </a:p>
          <a:p>
            <a:endParaRPr lang="da-DK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100" dirty="0"/>
          </a:p>
          <a:p>
            <a:pPr marL="0" indent="0">
              <a:buNone/>
            </a:pPr>
            <a:endParaRPr lang="da-DK" sz="1100" dirty="0"/>
          </a:p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7869635" y="1700808"/>
            <a:ext cx="3552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FFFFFF"/>
                </a:solidFill>
              </a:rPr>
              <a:t>Afsluttede projekter 294 ha</a:t>
            </a:r>
          </a:p>
          <a:p>
            <a:endParaRPr lang="da-DK" b="1" dirty="0">
              <a:solidFill>
                <a:srgbClr val="FFFFFF"/>
              </a:solidFill>
            </a:endParaRPr>
          </a:p>
          <a:p>
            <a:r>
              <a:rPr lang="da-DK" b="1" dirty="0">
                <a:solidFill>
                  <a:srgbClr val="92D050"/>
                </a:solidFill>
              </a:rPr>
              <a:t>Strandby Bæk, 30 ha (N)</a:t>
            </a:r>
          </a:p>
          <a:p>
            <a:r>
              <a:rPr lang="da-DK" b="1" dirty="0">
                <a:solidFill>
                  <a:srgbClr val="92D050"/>
                </a:solidFill>
              </a:rPr>
              <a:t>Præsteengen, 3 ha (N)</a:t>
            </a:r>
          </a:p>
          <a:p>
            <a:r>
              <a:rPr lang="da-DK" b="1" dirty="0" smtClean="0">
                <a:solidFill>
                  <a:srgbClr val="92D050"/>
                </a:solidFill>
              </a:rPr>
              <a:t>Brende </a:t>
            </a:r>
            <a:r>
              <a:rPr lang="da-DK" b="1" dirty="0">
                <a:solidFill>
                  <a:srgbClr val="92D050"/>
                </a:solidFill>
              </a:rPr>
              <a:t>Å, 82 </a:t>
            </a:r>
            <a:r>
              <a:rPr lang="da-DK" b="1" dirty="0" smtClean="0">
                <a:solidFill>
                  <a:srgbClr val="92D050"/>
                </a:solidFill>
              </a:rPr>
              <a:t>ha</a:t>
            </a:r>
          </a:p>
          <a:p>
            <a:r>
              <a:rPr lang="da-DK" b="1" dirty="0">
                <a:solidFill>
                  <a:srgbClr val="92D050"/>
                </a:solidFill>
              </a:rPr>
              <a:t>Åsemosen, 62 ha (N)</a:t>
            </a:r>
          </a:p>
          <a:p>
            <a:r>
              <a:rPr lang="da-DK" b="1" dirty="0" err="1" smtClean="0">
                <a:solidFill>
                  <a:srgbClr val="92D050"/>
                </a:solidFill>
              </a:rPr>
              <a:t>Damrenden</a:t>
            </a:r>
            <a:r>
              <a:rPr lang="da-DK" b="1" dirty="0">
                <a:solidFill>
                  <a:srgbClr val="92D050"/>
                </a:solidFill>
              </a:rPr>
              <a:t>, 23 ha (N)</a:t>
            </a:r>
          </a:p>
          <a:p>
            <a:r>
              <a:rPr lang="da-DK" b="1" dirty="0">
                <a:solidFill>
                  <a:srgbClr val="92D050"/>
                </a:solidFill>
              </a:rPr>
              <a:t>Solevad/ Borreby, 16 ha (N</a:t>
            </a:r>
            <a:r>
              <a:rPr lang="da-DK" b="1" dirty="0" smtClean="0">
                <a:solidFill>
                  <a:srgbClr val="92D050"/>
                </a:solidFill>
              </a:rPr>
              <a:t>)</a:t>
            </a:r>
            <a:endParaRPr lang="da-DK" b="1" dirty="0">
              <a:solidFill>
                <a:srgbClr val="92D050"/>
              </a:solidFill>
            </a:endParaRPr>
          </a:p>
          <a:p>
            <a:r>
              <a:rPr lang="da-DK" b="1" dirty="0" smtClean="0">
                <a:solidFill>
                  <a:srgbClr val="92D050"/>
                </a:solidFill>
              </a:rPr>
              <a:t>Verninge </a:t>
            </a:r>
            <a:r>
              <a:rPr lang="da-DK" b="1" dirty="0">
                <a:solidFill>
                  <a:srgbClr val="92D050"/>
                </a:solidFill>
              </a:rPr>
              <a:t>Mose, 13 </a:t>
            </a:r>
            <a:r>
              <a:rPr lang="da-DK" b="1" dirty="0" smtClean="0">
                <a:solidFill>
                  <a:srgbClr val="92D050"/>
                </a:solidFill>
              </a:rPr>
              <a:t>ha (N)</a:t>
            </a:r>
            <a:endParaRPr lang="da-DK" b="1" dirty="0">
              <a:solidFill>
                <a:srgbClr val="92D050"/>
              </a:solidFill>
            </a:endParaRPr>
          </a:p>
          <a:p>
            <a:r>
              <a:rPr lang="da-DK" b="1" dirty="0" err="1" smtClean="0">
                <a:solidFill>
                  <a:srgbClr val="92D050"/>
                </a:solidFill>
              </a:rPr>
              <a:t>Høsletbækken</a:t>
            </a:r>
            <a:r>
              <a:rPr lang="da-DK" b="1" dirty="0" smtClean="0">
                <a:solidFill>
                  <a:srgbClr val="92D050"/>
                </a:solidFill>
              </a:rPr>
              <a:t>, 33 ha (N)</a:t>
            </a:r>
          </a:p>
          <a:p>
            <a:r>
              <a:rPr lang="da-DK" b="1" dirty="0">
                <a:solidFill>
                  <a:srgbClr val="92D050"/>
                </a:solidFill>
              </a:rPr>
              <a:t>Hårby Å, 32 </a:t>
            </a:r>
            <a:r>
              <a:rPr lang="da-DK" b="1" dirty="0" smtClean="0">
                <a:solidFill>
                  <a:srgbClr val="92D050"/>
                </a:solidFill>
              </a:rPr>
              <a:t>ha (N)</a:t>
            </a:r>
            <a:endParaRPr lang="da-DK" b="1" dirty="0">
              <a:solidFill>
                <a:srgbClr val="92D050"/>
              </a:solidFill>
            </a:endParaRPr>
          </a:p>
          <a:p>
            <a:endParaRPr lang="da-DK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51384" y="90000"/>
            <a:ext cx="10681200" cy="504000"/>
          </a:xfrm>
        </p:spPr>
        <p:txBody>
          <a:bodyPr/>
          <a:lstStyle/>
          <a:p>
            <a:r>
              <a:rPr lang="da-DK" dirty="0" smtClean="0"/>
              <a:t>Geografisk fordeling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da-DK" dirty="0"/>
          </a:p>
        </p:txBody>
      </p:sp>
      <p:pic>
        <p:nvPicPr>
          <p:cNvPr id="12" name="Pladsholder til indhold 11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11424" y="849367"/>
            <a:ext cx="8568952" cy="58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8776" y="23147"/>
            <a:ext cx="13944600" cy="7810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158" y="1634880"/>
            <a:ext cx="10681200" cy="714548"/>
          </a:xfrm>
        </p:spPr>
        <p:txBody>
          <a:bodyPr/>
          <a:lstStyle/>
          <a:p>
            <a:pPr algn="ctr"/>
            <a:r>
              <a:rPr lang="da-DK" sz="4000" b="1" dirty="0" smtClean="0"/>
              <a:t>Status – jf. klimaregnskabet </a:t>
            </a:r>
            <a:endParaRPr lang="da-DK" sz="2400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472" y="6079328"/>
            <a:ext cx="2190750" cy="1019175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63352" y="2204864"/>
            <a:ext cx="11665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Status: Siden 2017 har Assens Kommune realiseret 7 </a:t>
            </a:r>
            <a:r>
              <a:rPr lang="da-DK" dirty="0" smtClean="0">
                <a:solidFill>
                  <a:schemeClr val="bg1"/>
                </a:solidFill>
              </a:rPr>
              <a:t>kvælstofvådområdeprojekter og </a:t>
            </a:r>
            <a:r>
              <a:rPr lang="da-DK" dirty="0">
                <a:solidFill>
                  <a:schemeClr val="bg1"/>
                </a:solidFill>
              </a:rPr>
              <a:t>endnu et lille projekt etableres </a:t>
            </a:r>
            <a:r>
              <a:rPr lang="da-DK" dirty="0" smtClean="0">
                <a:solidFill>
                  <a:schemeClr val="bg1"/>
                </a:solidFill>
              </a:rPr>
              <a:t>i sensommeren </a:t>
            </a:r>
            <a:r>
              <a:rPr lang="da-DK" dirty="0">
                <a:solidFill>
                  <a:schemeClr val="bg1"/>
                </a:solidFill>
              </a:rPr>
              <a:t>2023. De estimeres samlet, at medføre </a:t>
            </a:r>
            <a:r>
              <a:rPr lang="da-DK" dirty="0" smtClean="0">
                <a:solidFill>
                  <a:schemeClr val="bg1"/>
                </a:solidFill>
              </a:rPr>
              <a:t>en reduktion </a:t>
            </a:r>
            <a:r>
              <a:rPr lang="da-DK" dirty="0">
                <a:solidFill>
                  <a:schemeClr val="bg1"/>
                </a:solidFill>
              </a:rPr>
              <a:t>på 1100 ton CO2e pr. år.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Derudover </a:t>
            </a:r>
            <a:r>
              <a:rPr lang="da-DK" dirty="0">
                <a:solidFill>
                  <a:schemeClr val="bg1"/>
                </a:solidFill>
              </a:rPr>
              <a:t>ansøges to lavbundsprojekter om midler til realisering </a:t>
            </a:r>
            <a:r>
              <a:rPr lang="da-DK" dirty="0" smtClean="0">
                <a:solidFill>
                  <a:schemeClr val="bg1"/>
                </a:solidFill>
              </a:rPr>
              <a:t>i efteråret 2023 - Hårby </a:t>
            </a:r>
            <a:r>
              <a:rPr lang="da-DK" dirty="0">
                <a:solidFill>
                  <a:schemeClr val="bg1"/>
                </a:solidFill>
              </a:rPr>
              <a:t>Ådal og </a:t>
            </a:r>
            <a:r>
              <a:rPr lang="da-DK" dirty="0" smtClean="0">
                <a:solidFill>
                  <a:schemeClr val="bg1"/>
                </a:solidFill>
              </a:rPr>
              <a:t>ved Voldtofte </a:t>
            </a:r>
            <a:r>
              <a:rPr lang="da-DK" dirty="0">
                <a:solidFill>
                  <a:schemeClr val="bg1"/>
                </a:solidFill>
              </a:rPr>
              <a:t>Made, som er beregnet til, at reducere </a:t>
            </a:r>
            <a:r>
              <a:rPr lang="da-DK" dirty="0" smtClean="0">
                <a:solidFill>
                  <a:schemeClr val="bg1"/>
                </a:solidFill>
              </a:rPr>
              <a:t>udledningen med </a:t>
            </a:r>
            <a:r>
              <a:rPr lang="da-DK" dirty="0">
                <a:solidFill>
                  <a:schemeClr val="bg1"/>
                </a:solidFill>
              </a:rPr>
              <a:t>870 ton CO2e pr. år</a:t>
            </a:r>
            <a:r>
              <a:rPr lang="da-DK" dirty="0" smtClean="0">
                <a:solidFill>
                  <a:schemeClr val="bg1"/>
                </a:solidFill>
              </a:rPr>
              <a:t>.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Dertil er en række projekter i forskellige faser, der </a:t>
            </a:r>
            <a:r>
              <a:rPr lang="da-DK" dirty="0" smtClean="0">
                <a:solidFill>
                  <a:schemeClr val="bg1"/>
                </a:solidFill>
              </a:rPr>
              <a:t>estimeres mindst </a:t>
            </a:r>
            <a:r>
              <a:rPr lang="da-DK" dirty="0">
                <a:solidFill>
                  <a:schemeClr val="bg1"/>
                </a:solidFill>
              </a:rPr>
              <a:t>at give en reduktion på 4000 ton CO2e pr. år.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Der </a:t>
            </a:r>
            <a:r>
              <a:rPr lang="da-DK" dirty="0">
                <a:solidFill>
                  <a:schemeClr val="bg1"/>
                </a:solidFill>
              </a:rPr>
              <a:t>er </a:t>
            </a:r>
            <a:r>
              <a:rPr lang="da-DK" dirty="0" smtClean="0">
                <a:solidFill>
                  <a:schemeClr val="bg1"/>
                </a:solidFill>
              </a:rPr>
              <a:t>yderligere i </a:t>
            </a:r>
            <a:r>
              <a:rPr lang="da-DK" dirty="0">
                <a:solidFill>
                  <a:schemeClr val="bg1"/>
                </a:solidFill>
              </a:rPr>
              <a:t>december 2021 indgået klimapartnerskab med </a:t>
            </a:r>
            <a:r>
              <a:rPr lang="da-DK" dirty="0" smtClean="0">
                <a:solidFill>
                  <a:schemeClr val="bg1"/>
                </a:solidFill>
              </a:rPr>
              <a:t>L&amp;F Centrovice.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">
  <a:themeElements>
    <a:clrScheme name="Assens Kommune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00457A"/>
      </a:accent1>
      <a:accent2>
        <a:srgbClr val="26618E"/>
      </a:accent2>
      <a:accent3>
        <a:srgbClr val="4D7DA2"/>
      </a:accent3>
      <a:accent4>
        <a:srgbClr val="7399B6"/>
      </a:accent4>
      <a:accent5>
        <a:srgbClr val="99B5CA"/>
      </a:accent5>
      <a:accent6>
        <a:srgbClr val="BFD0DE"/>
      </a:accent6>
      <a:hlink>
        <a:srgbClr val="0563C1"/>
      </a:hlink>
      <a:folHlink>
        <a:srgbClr val="954F72"/>
      </a:folHlink>
    </a:clrScheme>
    <a:fontScheme name="Brugerdefineret design">
      <a:majorFont>
        <a:latin typeface="Georgia"/>
        <a:ea typeface=""/>
        <a:cs typeface="Arial"/>
      </a:majorFont>
      <a:minorFont>
        <a:latin typeface="Tahoma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ugerdefineret design 1">
        <a:dk1>
          <a:srgbClr val="0083A9"/>
        </a:dk1>
        <a:lt1>
          <a:srgbClr val="755A9E"/>
        </a:lt1>
        <a:dk2>
          <a:srgbClr val="44697D"/>
        </a:dk2>
        <a:lt2>
          <a:srgbClr val="4CA487"/>
        </a:lt2>
        <a:accent1>
          <a:srgbClr val="21314D"/>
        </a:accent1>
        <a:accent2>
          <a:srgbClr val="DA8C15"/>
        </a:accent2>
        <a:accent3>
          <a:srgbClr val="00C6D7"/>
        </a:accent3>
        <a:accent4>
          <a:srgbClr val="F6D500"/>
        </a:accent4>
        <a:accent5>
          <a:srgbClr val="EC4371"/>
        </a:accent5>
        <a:accent6>
          <a:srgbClr val="327AB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.potm" id="{A28A4259-F093-4DE9-8156-13BA5CB522FE}" vid="{09748E77-69E0-4419-9856-5900B515731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</Template>
  <TotalTime>5055</TotalTime>
  <Words>455</Words>
  <Application>Microsoft Office PowerPoint</Application>
  <PresentationFormat>Widescreen</PresentationFormat>
  <Paragraphs>72</Paragraphs>
  <Slides>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</vt:lpstr>
      <vt:lpstr>Neao Sans</vt:lpstr>
      <vt:lpstr>Neo Sans</vt:lpstr>
      <vt:lpstr>Symbol</vt:lpstr>
      <vt:lpstr>Præsentation</vt:lpstr>
      <vt:lpstr>Helhedsorienterede samarbejdsdrevne udtagningsprojekter  Lodsejere og øvrige lokale borgere skal opleve værdi og fællesskab  ved at ”lægge ryg” til kompleks grøn omstilling.   </vt:lpstr>
      <vt:lpstr>PowerPoint-præsentation</vt:lpstr>
      <vt:lpstr>Projektoversigt  Løbende 25 tilsagn ca. 1500 ha  </vt:lpstr>
      <vt:lpstr>Geografisk fordeling</vt:lpstr>
      <vt:lpstr>Status – jf. klimaregnskabet </vt:lpstr>
    </vt:vector>
  </TitlesOfParts>
  <Company>Assens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</dc:title>
  <dc:creator>Jannik Seslef</dc:creator>
  <cp:lastModifiedBy>Kim Walsted Knudsen</cp:lastModifiedBy>
  <cp:revision>396</cp:revision>
  <dcterms:created xsi:type="dcterms:W3CDTF">2021-10-04T08:19:43Z</dcterms:created>
  <dcterms:modified xsi:type="dcterms:W3CDTF">2023-11-06T14:14:16Z</dcterms:modified>
</cp:coreProperties>
</file>